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98" r:id="rId3"/>
    <p:sldId id="309" r:id="rId4"/>
    <p:sldId id="310" r:id="rId5"/>
    <p:sldId id="305" r:id="rId6"/>
    <p:sldId id="311" r:id="rId7"/>
    <p:sldId id="302" r:id="rId8"/>
    <p:sldId id="301" r:id="rId9"/>
    <p:sldId id="306" r:id="rId10"/>
    <p:sldId id="266" r:id="rId11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8F6C"/>
    <a:srgbClr val="FF6600"/>
    <a:srgbClr val="E55F23"/>
    <a:srgbClr val="EF6B19"/>
    <a:srgbClr val="30F0BE"/>
    <a:srgbClr val="619FEB"/>
    <a:srgbClr val="DD3C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5" autoAdjust="0"/>
    <p:restoredTop sz="87196" autoAdjust="0"/>
  </p:normalViewPr>
  <p:slideViewPr>
    <p:cSldViewPr>
      <p:cViewPr>
        <p:scale>
          <a:sx n="59" d="100"/>
          <a:sy n="59" d="100"/>
        </p:scale>
        <p:origin x="-1008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19F17A-60A0-43D7-89B0-F0E65A934727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50A85298-D815-4821-A3F6-DC5EC680DF4E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CMMS Program</a:t>
          </a:r>
          <a:endParaRPr lang="en-US" dirty="0"/>
        </a:p>
      </dgm:t>
    </dgm:pt>
    <dgm:pt modelId="{BA80141E-BC2A-4DE9-8FBB-F7780CBDD1B4}" type="parTrans" cxnId="{3574EF7D-14A5-44AA-8A0F-29EB4E8195FC}">
      <dgm:prSet/>
      <dgm:spPr/>
      <dgm:t>
        <a:bodyPr/>
        <a:lstStyle/>
        <a:p>
          <a:endParaRPr lang="en-US"/>
        </a:p>
      </dgm:t>
    </dgm:pt>
    <dgm:pt modelId="{28E1B18F-56D9-46B9-95BA-4BAA57AA52D3}" type="sibTrans" cxnId="{3574EF7D-14A5-44AA-8A0F-29EB4E8195FC}">
      <dgm:prSet/>
      <dgm:spPr/>
      <dgm:t>
        <a:bodyPr/>
        <a:lstStyle/>
        <a:p>
          <a:endParaRPr lang="en-US"/>
        </a:p>
      </dgm:t>
    </dgm:pt>
    <dgm:pt modelId="{A8A18AA6-A87E-4B65-A924-D530210B442C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New Construction</a:t>
          </a:r>
          <a:endParaRPr lang="en-US" dirty="0"/>
        </a:p>
      </dgm:t>
    </dgm:pt>
    <dgm:pt modelId="{22D92241-1471-4714-9600-622561711A8C}" type="parTrans" cxnId="{2FAD65F9-141E-4C8C-882B-A54F9BD846EA}">
      <dgm:prSet/>
      <dgm:spPr/>
      <dgm:t>
        <a:bodyPr/>
        <a:lstStyle/>
        <a:p>
          <a:endParaRPr lang="en-US"/>
        </a:p>
      </dgm:t>
    </dgm:pt>
    <dgm:pt modelId="{6E978B35-D044-4581-8EAB-717A58426557}" type="sibTrans" cxnId="{2FAD65F9-141E-4C8C-882B-A54F9BD846EA}">
      <dgm:prSet/>
      <dgm:spPr/>
      <dgm:t>
        <a:bodyPr/>
        <a:lstStyle/>
        <a:p>
          <a:endParaRPr lang="en-US"/>
        </a:p>
      </dgm:t>
    </dgm:pt>
    <dgm:pt modelId="{ECF4FA5C-1F05-4FAE-9A11-CD29D05BF1A9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Maintain ECMs</a:t>
          </a:r>
          <a:endParaRPr lang="en-US" dirty="0"/>
        </a:p>
      </dgm:t>
    </dgm:pt>
    <dgm:pt modelId="{C46F7A9D-9F89-4315-9570-20065A03CC67}" type="parTrans" cxnId="{04E0C3E7-8409-4AEC-895F-1717BD833679}">
      <dgm:prSet/>
      <dgm:spPr/>
      <dgm:t>
        <a:bodyPr/>
        <a:lstStyle/>
        <a:p>
          <a:endParaRPr lang="en-US"/>
        </a:p>
      </dgm:t>
    </dgm:pt>
    <dgm:pt modelId="{50B19A71-4171-4A7B-9ACB-A4699F913B7E}" type="sibTrans" cxnId="{04E0C3E7-8409-4AEC-895F-1717BD833679}">
      <dgm:prSet/>
      <dgm:spPr/>
      <dgm:t>
        <a:bodyPr/>
        <a:lstStyle/>
        <a:p>
          <a:endParaRPr lang="en-US"/>
        </a:p>
      </dgm:t>
    </dgm:pt>
    <dgm:pt modelId="{C70F5054-0311-4C9A-B439-502C50F9801F}" type="pres">
      <dgm:prSet presAssocID="{A019F17A-60A0-43D7-89B0-F0E65A934727}" presName="Name0" presStyleCnt="0">
        <dgm:presLayoutVars>
          <dgm:dir/>
          <dgm:animLvl val="lvl"/>
          <dgm:resizeHandles val="exact"/>
        </dgm:presLayoutVars>
      </dgm:prSet>
      <dgm:spPr/>
    </dgm:pt>
    <dgm:pt modelId="{58B27306-DCD2-4C78-A991-9F9FAA7AFC55}" type="pres">
      <dgm:prSet presAssocID="{50A85298-D815-4821-A3F6-DC5EC680DF4E}" presName="Name8" presStyleCnt="0"/>
      <dgm:spPr/>
    </dgm:pt>
    <dgm:pt modelId="{789D5247-2B27-4E56-867C-9370B609A911}" type="pres">
      <dgm:prSet presAssocID="{50A85298-D815-4821-A3F6-DC5EC680DF4E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ABD117-C35C-4AED-A2AD-F6465E4F48B8}" type="pres">
      <dgm:prSet presAssocID="{50A85298-D815-4821-A3F6-DC5EC680DF4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7DADE7-9475-4BC8-BE52-028C6A3ED7E4}" type="pres">
      <dgm:prSet presAssocID="{A8A18AA6-A87E-4B65-A924-D530210B442C}" presName="Name8" presStyleCnt="0"/>
      <dgm:spPr/>
    </dgm:pt>
    <dgm:pt modelId="{7D178495-FA96-4636-84F2-C8F4EB1315FE}" type="pres">
      <dgm:prSet presAssocID="{A8A18AA6-A87E-4B65-A924-D530210B442C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343F3-D799-4115-95F0-11512B89E074}" type="pres">
      <dgm:prSet presAssocID="{A8A18AA6-A87E-4B65-A924-D530210B442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1F0296-AC6A-4E59-A579-329F12CDAE40}" type="pres">
      <dgm:prSet presAssocID="{ECF4FA5C-1F05-4FAE-9A11-CD29D05BF1A9}" presName="Name8" presStyleCnt="0"/>
      <dgm:spPr/>
    </dgm:pt>
    <dgm:pt modelId="{89FEF613-86EB-4A6B-9521-829FAB58329E}" type="pres">
      <dgm:prSet presAssocID="{ECF4FA5C-1F05-4FAE-9A11-CD29D05BF1A9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3EEBB1-D8DC-4CFA-9958-8DE05E5BCDFE}" type="pres">
      <dgm:prSet presAssocID="{ECF4FA5C-1F05-4FAE-9A11-CD29D05BF1A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4C8001-D934-401E-909C-CE583EBB4270}" type="presOf" srcId="{ECF4FA5C-1F05-4FAE-9A11-CD29D05BF1A9}" destId="{C13EEBB1-D8DC-4CFA-9958-8DE05E5BCDFE}" srcOrd="1" destOrd="0" presId="urn:microsoft.com/office/officeart/2005/8/layout/pyramid1"/>
    <dgm:cxn modelId="{04E0C3E7-8409-4AEC-895F-1717BD833679}" srcId="{A019F17A-60A0-43D7-89B0-F0E65A934727}" destId="{ECF4FA5C-1F05-4FAE-9A11-CD29D05BF1A9}" srcOrd="2" destOrd="0" parTransId="{C46F7A9D-9F89-4315-9570-20065A03CC67}" sibTransId="{50B19A71-4171-4A7B-9ACB-A4699F913B7E}"/>
    <dgm:cxn modelId="{CDA72F90-12A7-4E59-AC41-9621C557589C}" type="presOf" srcId="{A8A18AA6-A87E-4B65-A924-D530210B442C}" destId="{7D178495-FA96-4636-84F2-C8F4EB1315FE}" srcOrd="0" destOrd="0" presId="urn:microsoft.com/office/officeart/2005/8/layout/pyramid1"/>
    <dgm:cxn modelId="{A9593FE4-6D5D-42AA-9273-6872C8E89F3B}" type="presOf" srcId="{A8A18AA6-A87E-4B65-A924-D530210B442C}" destId="{2F5343F3-D799-4115-95F0-11512B89E074}" srcOrd="1" destOrd="0" presId="urn:microsoft.com/office/officeart/2005/8/layout/pyramid1"/>
    <dgm:cxn modelId="{41A99C51-933C-4732-944A-6B9F469FDB5A}" type="presOf" srcId="{A019F17A-60A0-43D7-89B0-F0E65A934727}" destId="{C70F5054-0311-4C9A-B439-502C50F9801F}" srcOrd="0" destOrd="0" presId="urn:microsoft.com/office/officeart/2005/8/layout/pyramid1"/>
    <dgm:cxn modelId="{577D3B37-4418-4B8D-976C-28F30CBA4B04}" type="presOf" srcId="{50A85298-D815-4821-A3F6-DC5EC680DF4E}" destId="{D4ABD117-C35C-4AED-A2AD-F6465E4F48B8}" srcOrd="1" destOrd="0" presId="urn:microsoft.com/office/officeart/2005/8/layout/pyramid1"/>
    <dgm:cxn modelId="{C739EADB-5F93-4D1F-8850-433F65E06C2C}" type="presOf" srcId="{50A85298-D815-4821-A3F6-DC5EC680DF4E}" destId="{789D5247-2B27-4E56-867C-9370B609A911}" srcOrd="0" destOrd="0" presId="urn:microsoft.com/office/officeart/2005/8/layout/pyramid1"/>
    <dgm:cxn modelId="{3574EF7D-14A5-44AA-8A0F-29EB4E8195FC}" srcId="{A019F17A-60A0-43D7-89B0-F0E65A934727}" destId="{50A85298-D815-4821-A3F6-DC5EC680DF4E}" srcOrd="0" destOrd="0" parTransId="{BA80141E-BC2A-4DE9-8FBB-F7780CBDD1B4}" sibTransId="{28E1B18F-56D9-46B9-95BA-4BAA57AA52D3}"/>
    <dgm:cxn modelId="{2FAD65F9-141E-4C8C-882B-A54F9BD846EA}" srcId="{A019F17A-60A0-43D7-89B0-F0E65A934727}" destId="{A8A18AA6-A87E-4B65-A924-D530210B442C}" srcOrd="1" destOrd="0" parTransId="{22D92241-1471-4714-9600-622561711A8C}" sibTransId="{6E978B35-D044-4581-8EAB-717A58426557}"/>
    <dgm:cxn modelId="{036D8F0D-7DB1-477C-89C6-D24922D149C4}" type="presOf" srcId="{ECF4FA5C-1F05-4FAE-9A11-CD29D05BF1A9}" destId="{89FEF613-86EB-4A6B-9521-829FAB58329E}" srcOrd="0" destOrd="0" presId="urn:microsoft.com/office/officeart/2005/8/layout/pyramid1"/>
    <dgm:cxn modelId="{70DDF04C-DE88-4108-A340-DBF283276679}" type="presParOf" srcId="{C70F5054-0311-4C9A-B439-502C50F9801F}" destId="{58B27306-DCD2-4C78-A991-9F9FAA7AFC55}" srcOrd="0" destOrd="0" presId="urn:microsoft.com/office/officeart/2005/8/layout/pyramid1"/>
    <dgm:cxn modelId="{0DD7A688-27F1-49F3-834E-96E0A6B45B5B}" type="presParOf" srcId="{58B27306-DCD2-4C78-A991-9F9FAA7AFC55}" destId="{789D5247-2B27-4E56-867C-9370B609A911}" srcOrd="0" destOrd="0" presId="urn:microsoft.com/office/officeart/2005/8/layout/pyramid1"/>
    <dgm:cxn modelId="{205CA4CB-D1FC-4EED-828B-700C2AD5BAF3}" type="presParOf" srcId="{58B27306-DCD2-4C78-A991-9F9FAA7AFC55}" destId="{D4ABD117-C35C-4AED-A2AD-F6465E4F48B8}" srcOrd="1" destOrd="0" presId="urn:microsoft.com/office/officeart/2005/8/layout/pyramid1"/>
    <dgm:cxn modelId="{3B99EE04-9E1B-4E26-BBAD-CC569CB7EA5A}" type="presParOf" srcId="{C70F5054-0311-4C9A-B439-502C50F9801F}" destId="{187DADE7-9475-4BC8-BE52-028C6A3ED7E4}" srcOrd="1" destOrd="0" presId="urn:microsoft.com/office/officeart/2005/8/layout/pyramid1"/>
    <dgm:cxn modelId="{1E38C87D-2EF5-4BB7-A9CF-C1F1AE13289F}" type="presParOf" srcId="{187DADE7-9475-4BC8-BE52-028C6A3ED7E4}" destId="{7D178495-FA96-4636-84F2-C8F4EB1315FE}" srcOrd="0" destOrd="0" presId="urn:microsoft.com/office/officeart/2005/8/layout/pyramid1"/>
    <dgm:cxn modelId="{A4CC615A-B91F-492E-BA08-9696BDF03F40}" type="presParOf" srcId="{187DADE7-9475-4BC8-BE52-028C6A3ED7E4}" destId="{2F5343F3-D799-4115-95F0-11512B89E074}" srcOrd="1" destOrd="0" presId="urn:microsoft.com/office/officeart/2005/8/layout/pyramid1"/>
    <dgm:cxn modelId="{3D1FCED6-D701-44F1-92FE-E5FDD6789787}" type="presParOf" srcId="{C70F5054-0311-4C9A-B439-502C50F9801F}" destId="{CF1F0296-AC6A-4E59-A579-329F12CDAE40}" srcOrd="2" destOrd="0" presId="urn:microsoft.com/office/officeart/2005/8/layout/pyramid1"/>
    <dgm:cxn modelId="{FD21AFE2-578C-40BF-8585-B086BEBCB6C0}" type="presParOf" srcId="{CF1F0296-AC6A-4E59-A579-329F12CDAE40}" destId="{89FEF613-86EB-4A6B-9521-829FAB58329E}" srcOrd="0" destOrd="0" presId="urn:microsoft.com/office/officeart/2005/8/layout/pyramid1"/>
    <dgm:cxn modelId="{6A9B6DDE-5F24-4E37-91D6-CBCA206AC73B}" type="presParOf" srcId="{CF1F0296-AC6A-4E59-A579-329F12CDAE40}" destId="{C13EEBB1-D8DC-4CFA-9958-8DE05E5BCDF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D5247-2B27-4E56-867C-9370B609A911}">
      <dsp:nvSpPr>
        <dsp:cNvPr id="0" name=""/>
        <dsp:cNvSpPr/>
      </dsp:nvSpPr>
      <dsp:spPr>
        <a:xfrm>
          <a:off x="2438399" y="0"/>
          <a:ext cx="2438400" cy="1464733"/>
        </a:xfrm>
        <a:prstGeom prst="trapezoid">
          <a:avLst>
            <a:gd name="adj" fmla="val 83237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CMMS Program</a:t>
          </a:r>
          <a:endParaRPr lang="en-US" sz="4200" kern="1200" dirty="0"/>
        </a:p>
      </dsp:txBody>
      <dsp:txXfrm>
        <a:off x="2438399" y="0"/>
        <a:ext cx="2438400" cy="1464733"/>
      </dsp:txXfrm>
    </dsp:sp>
    <dsp:sp modelId="{7D178495-FA96-4636-84F2-C8F4EB1315FE}">
      <dsp:nvSpPr>
        <dsp:cNvPr id="0" name=""/>
        <dsp:cNvSpPr/>
      </dsp:nvSpPr>
      <dsp:spPr>
        <a:xfrm>
          <a:off x="1219199" y="1464733"/>
          <a:ext cx="4876800" cy="1464733"/>
        </a:xfrm>
        <a:prstGeom prst="trapezoid">
          <a:avLst>
            <a:gd name="adj" fmla="val 83237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New Construction</a:t>
          </a:r>
          <a:endParaRPr lang="en-US" sz="4200" kern="1200" dirty="0"/>
        </a:p>
      </dsp:txBody>
      <dsp:txXfrm>
        <a:off x="2072639" y="1464733"/>
        <a:ext cx="3169920" cy="1464733"/>
      </dsp:txXfrm>
    </dsp:sp>
    <dsp:sp modelId="{89FEF613-86EB-4A6B-9521-829FAB58329E}">
      <dsp:nvSpPr>
        <dsp:cNvPr id="0" name=""/>
        <dsp:cNvSpPr/>
      </dsp:nvSpPr>
      <dsp:spPr>
        <a:xfrm>
          <a:off x="0" y="2929466"/>
          <a:ext cx="7315200" cy="1464733"/>
        </a:xfrm>
        <a:prstGeom prst="trapezoid">
          <a:avLst>
            <a:gd name="adj" fmla="val 83237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Maintain ECMs</a:t>
          </a:r>
          <a:endParaRPr lang="en-US" sz="4200" kern="1200" dirty="0"/>
        </a:p>
      </dsp:txBody>
      <dsp:txXfrm>
        <a:off x="1280159" y="2929466"/>
        <a:ext cx="4754880" cy="1464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1650" cy="465138"/>
          </a:xfrm>
          <a:prstGeom prst="rect">
            <a:avLst/>
          </a:prstGeom>
        </p:spPr>
        <p:txBody>
          <a:bodyPr vert="horz" lIns="93277" tIns="46639" rIns="93277" bIns="4663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3277" tIns="46639" rIns="93277" bIns="4663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D8D3C1-CAED-4D71-8315-18356CF007EE}" type="datetimeFigureOut">
              <a:rPr lang="en-US"/>
              <a:pPr>
                <a:defRPr/>
              </a:pPr>
              <a:t>3/12/2014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7" tIns="46639" rIns="93277" bIns="466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1"/>
            <a:ext cx="5616575" cy="4187825"/>
          </a:xfrm>
          <a:prstGeom prst="rect">
            <a:avLst/>
          </a:prstGeom>
        </p:spPr>
        <p:txBody>
          <a:bodyPr vert="horz" lIns="93277" tIns="46639" rIns="93277" bIns="4663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9200"/>
            <a:ext cx="3041650" cy="465138"/>
          </a:xfrm>
          <a:prstGeom prst="rect">
            <a:avLst/>
          </a:prstGeom>
        </p:spPr>
        <p:txBody>
          <a:bodyPr vert="horz" lIns="93277" tIns="46639" rIns="93277" bIns="4663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3277" tIns="46639" rIns="93277" bIns="4663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E43B25-51EE-45D5-9A73-848B076866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498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C218D6-8710-4B6C-BE5B-E198F06534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E43B25-51EE-45D5-9A73-848B076866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593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E43B25-51EE-45D5-9A73-848B076866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771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497778-65FF-42AE-A49F-619617E2BF5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BB36B-8DC2-462B-B0AE-26C00CE789CC}" type="datetimeFigureOut">
              <a:rPr lang="en-US"/>
              <a:pPr>
                <a:defRPr/>
              </a:pPr>
              <a:t>3/12/2014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54E50-CEFF-4DC6-90D7-1961A23F70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87CB7-36B9-47C3-B02D-226F3529AB28}" type="datetimeFigureOut">
              <a:rPr lang="en-US"/>
              <a:pPr>
                <a:defRPr/>
              </a:pPr>
              <a:t>3/12/2014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BA705-3904-436A-8F4E-E5E846D9EF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53264-6641-4367-ABAE-C15863CBA083}" type="datetimeFigureOut">
              <a:rPr lang="en-US"/>
              <a:pPr>
                <a:defRPr/>
              </a:pPr>
              <a:t>3/12/2014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608DA-5608-44BA-A363-8D36A1448C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44DD8-D494-46B6-9BB2-67F6D316A82A}" type="datetimeFigureOut">
              <a:rPr lang="en-US"/>
              <a:pPr>
                <a:defRPr/>
              </a:pPr>
              <a:t>3/12/2014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0E188-3C6B-458B-9FE7-0374C1DA47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DFC40-1478-4A15-AA6E-3B8D0C10FB80}" type="datetimeFigureOut">
              <a:rPr lang="en-US"/>
              <a:pPr>
                <a:defRPr/>
              </a:pPr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C4B52-D086-4B7D-92E3-E35499D96A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F2EC4-D4CD-4628-A5E8-0D729CD8FEA5}" type="datetimeFigureOut">
              <a:rPr lang="en-US"/>
              <a:pPr>
                <a:defRPr/>
              </a:pPr>
              <a:t>3/12/2014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64ACF-6E9B-449F-8CB5-22485A713F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421FC-8744-4B84-A489-2DB281FF4407}" type="datetimeFigureOut">
              <a:rPr lang="en-US"/>
              <a:pPr>
                <a:defRPr/>
              </a:pPr>
              <a:t>3/12/2014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B7E39-B3B3-44B3-8E7B-F8843C5D90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3CDE6-4C17-4F6C-93A9-6F86AF273004}" type="datetimeFigureOut">
              <a:rPr lang="en-US"/>
              <a:pPr>
                <a:defRPr/>
              </a:pPr>
              <a:t>3/12/2014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FEA37-AAC3-4CF8-83BB-06450D6C57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0AF10-52E3-449E-AE1C-FC7546A6BD60}" type="datetimeFigureOut">
              <a:rPr lang="en-US"/>
              <a:pPr>
                <a:defRPr/>
              </a:pPr>
              <a:t>3/12/2014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47445-15BD-4476-9930-35D036B2C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C0301-094A-4FB7-9FBC-1E720F2153E6}" type="datetimeFigureOut">
              <a:rPr lang="en-US"/>
              <a:pPr>
                <a:defRPr/>
              </a:pPr>
              <a:t>3/12/2014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39F2A-4246-4431-80D8-FFA57F41CC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31410-B6D4-468D-94CC-51474ED50EAB}" type="datetimeFigureOut">
              <a:rPr lang="en-US"/>
              <a:pPr>
                <a:defRPr/>
              </a:pPr>
              <a:t>3/12/2014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5C45E-FB3B-4D7B-A296-8C1C37B80E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62ECC5-E8A4-44F7-AC80-ACBBDEE2E2E2}" type="datetimeFigureOut">
              <a:rPr lang="en-US"/>
              <a:pPr>
                <a:defRPr/>
              </a:pPr>
              <a:t>3/12/2014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501B5F-54D6-42C5-95DC-6E599B28EB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58" r:id="rId2"/>
    <p:sldLayoutId id="2147483767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8" r:id="rId9"/>
    <p:sldLayoutId id="2147483764" r:id="rId10"/>
    <p:sldLayoutId id="21474837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/>
          </p:cNvSpPr>
          <p:nvPr/>
        </p:nvSpPr>
        <p:spPr bwMode="auto">
          <a:xfrm>
            <a:off x="88231" y="2328111"/>
            <a:ext cx="861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endParaRPr lang="en-US" sz="4500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en-US" sz="4500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en-US" sz="4500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en-US" sz="4500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en-US" sz="4500" dirty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en-US" sz="4500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4500" dirty="0">
                <a:solidFill>
                  <a:schemeClr val="tx2"/>
                </a:solidFill>
                <a:latin typeface="Calibri" pitchFamily="34" charset="0"/>
              </a:rPr>
              <a:t>Douglas County School District </a:t>
            </a:r>
            <a:r>
              <a:rPr lang="en-US" sz="4500" dirty="0" smtClean="0">
                <a:solidFill>
                  <a:schemeClr val="tx2"/>
                </a:solidFill>
                <a:latin typeface="Calibri" pitchFamily="34" charset="0"/>
              </a:rPr>
              <a:t>Energy Services</a:t>
            </a:r>
          </a:p>
          <a:p>
            <a:pPr algn="ctr"/>
            <a:r>
              <a:rPr lang="en-US" sz="4500" dirty="0" smtClean="0">
                <a:solidFill>
                  <a:schemeClr val="tx2"/>
                </a:solidFill>
                <a:latin typeface="Calibri" pitchFamily="34" charset="0"/>
              </a:rPr>
              <a:t>Performance </a:t>
            </a:r>
            <a:r>
              <a:rPr lang="en-US" sz="4500" dirty="0">
                <a:solidFill>
                  <a:schemeClr val="tx2"/>
                </a:solidFill>
                <a:latin typeface="Calibri" pitchFamily="34" charset="0"/>
              </a:rPr>
              <a:t>Contracting</a:t>
            </a:r>
          </a:p>
          <a:p>
            <a:pPr algn="ctr"/>
            <a:endParaRPr lang="en-US" sz="45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" name="Picture 3" descr="2011 DCSD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16179" y="3276600"/>
            <a:ext cx="3041098" cy="44180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857250"/>
          </a:xfrm>
        </p:spPr>
        <p:txBody>
          <a:bodyPr/>
          <a:lstStyle/>
          <a:p>
            <a:pPr algn="ctr" eaLnBrk="1" hangingPunct="1"/>
            <a:r>
              <a:rPr lang="en-US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Energy Services Performance Contracting (ESPC) – Why do it?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542254"/>
            <a:ext cx="3335679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420017"/>
            <a:ext cx="1908175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2558" y="2362200"/>
            <a:ext cx="692216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Aged Facilities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Infrastructure and Maintenance </a:t>
            </a:r>
            <a:r>
              <a:rPr lang="en-US" sz="2800" dirty="0" smtClean="0"/>
              <a:t>Needs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Limited </a:t>
            </a:r>
            <a:r>
              <a:rPr lang="en-US" sz="2800" dirty="0" smtClean="0"/>
              <a:t>Personnel</a:t>
            </a:r>
          </a:p>
          <a:p>
            <a:endParaRPr lang="en-US" sz="2800" dirty="0"/>
          </a:p>
          <a:p>
            <a:r>
              <a:rPr lang="en-US" sz="2800" dirty="0" smtClean="0"/>
              <a:t>Lack </a:t>
            </a:r>
            <a:r>
              <a:rPr lang="en-US" sz="2800" dirty="0"/>
              <a:t>of </a:t>
            </a:r>
            <a:r>
              <a:rPr lang="en-US" sz="2800" dirty="0" smtClean="0"/>
              <a:t>Funds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0826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500" dirty="0" smtClean="0"/>
              <a:t>DCSD’s ESPC – Project Overview</a:t>
            </a:r>
            <a:endParaRPr lang="en-US" sz="45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878" y="2209800"/>
            <a:ext cx="3136733" cy="234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12558" y="1600200"/>
            <a:ext cx="692216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Total of 11 Energy Conservation Measure (ECMs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r>
              <a:rPr lang="en-US" sz="2800" dirty="0"/>
              <a:t>District Wide </a:t>
            </a:r>
            <a:r>
              <a:rPr lang="en-US" sz="2800" dirty="0" smtClean="0"/>
              <a:t>Coverage</a:t>
            </a:r>
          </a:p>
          <a:p>
            <a:endParaRPr lang="en-US" sz="2800" dirty="0" smtClean="0"/>
          </a:p>
          <a:p>
            <a:r>
              <a:rPr lang="en-US" sz="2800" dirty="0" smtClean="0"/>
              <a:t>Compressed Schedule</a:t>
            </a:r>
          </a:p>
          <a:p>
            <a:endParaRPr lang="en-US" sz="2800" dirty="0" smtClean="0"/>
          </a:p>
          <a:p>
            <a:r>
              <a:rPr lang="en-US" sz="2800" dirty="0" smtClean="0"/>
              <a:t>Immediate </a:t>
            </a:r>
            <a:r>
              <a:rPr lang="en-US" sz="2800" dirty="0"/>
              <a:t>Results </a:t>
            </a:r>
            <a:r>
              <a:rPr lang="en-US" sz="2800" dirty="0" smtClean="0"/>
              <a:t>= Savings</a:t>
            </a:r>
            <a:endParaRPr lang="en-US" sz="2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99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ESPC –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6922168" cy="4648200"/>
          </a:xfrm>
        </p:spPr>
        <p:txBody>
          <a:bodyPr>
            <a:normAutofit/>
          </a:bodyPr>
          <a:lstStyle/>
          <a:p>
            <a:r>
              <a:rPr lang="en-US" sz="2800" dirty="0"/>
              <a:t>Sustainability</a:t>
            </a:r>
          </a:p>
          <a:p>
            <a:endParaRPr lang="en-US" sz="2800" dirty="0" smtClean="0"/>
          </a:p>
          <a:p>
            <a:r>
              <a:rPr lang="en-US" sz="2800" dirty="0" smtClean="0"/>
              <a:t>Measurement and Verification - Savings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Leveraging of FGA and Funding Sources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267200"/>
            <a:ext cx="2185987" cy="217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465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609600"/>
            <a:ext cx="830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Sustainability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032" y="1676400"/>
            <a:ext cx="6922168" cy="4648200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District-wide </a:t>
            </a:r>
            <a:r>
              <a:rPr lang="en-US" sz="3200" dirty="0"/>
              <a:t>Material Standards </a:t>
            </a:r>
            <a:r>
              <a:rPr lang="en-US" sz="3200" dirty="0" smtClean="0"/>
              <a:t>Developed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Internal </a:t>
            </a:r>
            <a:r>
              <a:rPr lang="en-US" sz="3200" dirty="0"/>
              <a:t>Energy Management System (EMS) </a:t>
            </a:r>
            <a:r>
              <a:rPr lang="en-US" sz="3200" dirty="0" smtClean="0"/>
              <a:t>Specialist</a:t>
            </a:r>
          </a:p>
          <a:p>
            <a:endParaRPr lang="en-US" sz="3200" dirty="0"/>
          </a:p>
          <a:p>
            <a:r>
              <a:rPr lang="en-US" sz="3200" dirty="0" smtClean="0"/>
              <a:t>ESPC </a:t>
            </a:r>
            <a:r>
              <a:rPr lang="en-US" sz="3200" dirty="0"/>
              <a:t>Measurement and Verification</a:t>
            </a:r>
          </a:p>
          <a:p>
            <a:pPr marL="393700" lvl="1" indent="0">
              <a:buFont typeface="Wingdings 2" pitchFamily="18" charset="2"/>
              <a:buNone/>
            </a:pPr>
            <a:endParaRPr lang="en-US" dirty="0" smtClean="0"/>
          </a:p>
          <a:p>
            <a:endParaRPr lang="en-U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005" y="1685925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5552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M&amp;V - </a:t>
            </a:r>
            <a:r>
              <a:rPr lang="en-US" dirty="0"/>
              <a:t>Savings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2" y="1676400"/>
            <a:ext cx="6922168" cy="464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Baseline Measurement of Guarantee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Estimated &gt; $970K in Savings</a:t>
            </a:r>
          </a:p>
          <a:p>
            <a:pPr lvl="1"/>
            <a:r>
              <a:rPr lang="en-US" sz="2800" dirty="0" smtClean="0"/>
              <a:t>Term = 15 Years</a:t>
            </a:r>
          </a:p>
          <a:p>
            <a:pPr lvl="1"/>
            <a:r>
              <a:rPr lang="en-US" sz="2800" dirty="0" smtClean="0"/>
              <a:t>Select years of reporting</a:t>
            </a:r>
          </a:p>
          <a:p>
            <a:pPr lvl="1"/>
            <a:r>
              <a:rPr lang="en-US" sz="2800" dirty="0" smtClean="0"/>
              <a:t>Accumulated Savings to-date &gt; $96K</a:t>
            </a:r>
            <a:endParaRPr lang="en-US" dirty="0" smtClean="0"/>
          </a:p>
          <a:p>
            <a:endParaRPr lang="en-US" sz="2000" dirty="0" smtClean="0"/>
          </a:p>
        </p:txBody>
      </p:sp>
      <p:pic>
        <p:nvPicPr>
          <p:cNvPr id="1026" name="Picture 2" descr="C:\Documents and Settings\gsteinma\Local Settings\Temporary Internet Files\Content.IE5\X59T4YMO\MC90044216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828" y="1676400"/>
            <a:ext cx="2057172" cy="20571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6790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44562"/>
          </a:xfrm>
        </p:spPr>
        <p:txBody>
          <a:bodyPr/>
          <a:lstStyle/>
          <a:p>
            <a:pPr algn="r"/>
            <a:r>
              <a:rPr lang="en-US" sz="4500" dirty="0" smtClean="0"/>
              <a:t>Leveraging Additional Funds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029200"/>
            <a:ext cx="2938463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032" y="1676400"/>
            <a:ext cx="8903368" cy="4648200"/>
          </a:xfrm>
        </p:spPr>
        <p:txBody>
          <a:bodyPr>
            <a:normAutofit/>
          </a:bodyPr>
          <a:lstStyle/>
          <a:p>
            <a:pPr marL="273050" lvl="1" indent="-273050">
              <a:buClr>
                <a:srgbClr val="0BD0D9"/>
              </a:buClr>
              <a:buSzPct val="95000"/>
            </a:pPr>
            <a:r>
              <a:rPr lang="en-US" sz="3200" dirty="0"/>
              <a:t>Momentum for bond </a:t>
            </a:r>
            <a:r>
              <a:rPr lang="en-US" sz="3200" dirty="0" smtClean="0"/>
              <a:t>initiative and approval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endParaRPr lang="en-US" sz="3200" dirty="0"/>
          </a:p>
          <a:p>
            <a:r>
              <a:rPr lang="en-US" sz="3200" dirty="0" smtClean="0"/>
              <a:t>FGA supports “shovel-ready” projects</a:t>
            </a:r>
          </a:p>
          <a:p>
            <a:pPr lvl="1"/>
            <a:r>
              <a:rPr lang="en-US" sz="2800" dirty="0" smtClean="0"/>
              <a:t>Qualified for ARRA grant funding</a:t>
            </a:r>
          </a:p>
          <a:p>
            <a:pPr lvl="1"/>
            <a:r>
              <a:rPr lang="en-US" sz="3000" dirty="0" smtClean="0"/>
              <a:t>Qualified for QSCB bond funding</a:t>
            </a:r>
          </a:p>
          <a:p>
            <a:pPr lvl="1"/>
            <a:endParaRPr lang="en-US" sz="3000" dirty="0" smtClean="0"/>
          </a:p>
          <a:p>
            <a:r>
              <a:rPr lang="en-US" sz="3200" dirty="0" smtClean="0"/>
              <a:t>Rebates / Incentives</a:t>
            </a:r>
          </a:p>
          <a:p>
            <a:r>
              <a:rPr lang="en-US" sz="3200" dirty="0" smtClean="0"/>
              <a:t>Reductions in future O&amp;M</a:t>
            </a:r>
            <a:endParaRPr lang="en-US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09708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838200"/>
          </a:xfrm>
        </p:spPr>
        <p:txBody>
          <a:bodyPr>
            <a:normAutofit/>
          </a:bodyPr>
          <a:lstStyle/>
          <a:p>
            <a:pPr algn="ctr"/>
            <a:r>
              <a:rPr lang="en-US" sz="4500" dirty="0" smtClean="0"/>
              <a:t>ESPC Success!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4953000" cy="51816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dirty="0" smtClean="0"/>
              <a:t>Needed Buy-In &amp; Support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Transparency Required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Local Economic Boosts</a:t>
            </a:r>
          </a:p>
          <a:p>
            <a:pPr marL="393700" lvl="1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Formal Reports Measure Guarantee</a:t>
            </a:r>
          </a:p>
          <a:p>
            <a:pPr marL="393700" lvl="1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White Papers, Press Releases, DOE Case Study</a:t>
            </a:r>
          </a:p>
          <a:p>
            <a:pPr lvl="1"/>
            <a:endParaRPr lang="en-US" dirty="0"/>
          </a:p>
        </p:txBody>
      </p:sp>
      <p:pic>
        <p:nvPicPr>
          <p:cNvPr id="3076" name="Picture 4" descr="C:\Documents and Settings\gsteinma\Local Settings\Temporary Internet Files\Content.IE5\X59T4YMO\MP90044910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057400"/>
            <a:ext cx="3238500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2767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46388948"/>
              </p:ext>
            </p:extLst>
          </p:nvPr>
        </p:nvGraphicFramePr>
        <p:xfrm>
          <a:off x="914400" y="1905000"/>
          <a:ext cx="7315200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533400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Continuing Energy Efficiencies – Future Goals</a:t>
            </a:r>
            <a:endParaRPr lang="en-US" sz="45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2528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11418</TotalTime>
  <Words>180</Words>
  <Application>Microsoft Office PowerPoint</Application>
  <PresentationFormat>On-screen Show (4:3)</PresentationFormat>
  <Paragraphs>73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PowerPoint Presentation</vt:lpstr>
      <vt:lpstr>Energy Services Performance Contracting (ESPC) – Why do it?</vt:lpstr>
      <vt:lpstr>DCSD’s ESPC – Project Overview</vt:lpstr>
      <vt:lpstr>ESPC – Results</vt:lpstr>
      <vt:lpstr>PowerPoint Presentation</vt:lpstr>
      <vt:lpstr>M&amp;V - Savings</vt:lpstr>
      <vt:lpstr>Leveraging Additional Funds </vt:lpstr>
      <vt:lpstr>ESPC Success!</vt:lpstr>
      <vt:lpstr>PowerPoint Presentation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Douglas County School District Technology Report</dc:title>
  <dc:creator>Eric Ristine</dc:creator>
  <cp:lastModifiedBy>LindaV4-</cp:lastModifiedBy>
  <cp:revision>718</cp:revision>
  <cp:lastPrinted>2012-04-10T19:55:01Z</cp:lastPrinted>
  <dcterms:created xsi:type="dcterms:W3CDTF">2011-04-12T22:27:20Z</dcterms:created>
  <dcterms:modified xsi:type="dcterms:W3CDTF">2014-03-13T05:47:39Z</dcterms:modified>
</cp:coreProperties>
</file>